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72" r:id="rId6"/>
    <p:sldId id="260" r:id="rId7"/>
    <p:sldId id="261" r:id="rId8"/>
    <p:sldId id="262" r:id="rId9"/>
    <p:sldId id="263" r:id="rId10"/>
    <p:sldId id="273" r:id="rId11"/>
    <p:sldId id="266" r:id="rId12"/>
    <p:sldId id="264" r:id="rId13"/>
    <p:sldId id="265" r:id="rId14"/>
    <p:sldId id="267" r:id="rId15"/>
    <p:sldId id="269" r:id="rId16"/>
    <p:sldId id="270" r:id="rId17"/>
    <p:sldId id="268" r:id="rId18"/>
    <p:sldId id="271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9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BF8511-5FFB-4E92-B073-6F64EBE1B0BD}" type="datetimeFigureOut">
              <a:rPr lang="en-US" smtClean="0"/>
              <a:pPr/>
              <a:t>6/8/2014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FEC8B5-D0DF-4093-B3DE-3F4AB688527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FEC8B5-D0DF-4093-B3DE-3F4AB688527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70D87-C96D-48C6-95C1-4BD6B6F431D2}" type="datetimeFigureOut">
              <a:rPr lang="en-US" smtClean="0"/>
              <a:pPr/>
              <a:t>6/8/2014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B7FC1-E49C-47B9-B1FE-EED9FD6818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70D87-C96D-48C6-95C1-4BD6B6F431D2}" type="datetimeFigureOut">
              <a:rPr lang="en-US" smtClean="0"/>
              <a:pPr/>
              <a:t>6/8/2014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B7FC1-E49C-47B9-B1FE-EED9FD6818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70D87-C96D-48C6-95C1-4BD6B6F431D2}" type="datetimeFigureOut">
              <a:rPr lang="en-US" smtClean="0"/>
              <a:pPr/>
              <a:t>6/8/2014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B7FC1-E49C-47B9-B1FE-EED9FD6818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70D87-C96D-48C6-95C1-4BD6B6F431D2}" type="datetimeFigureOut">
              <a:rPr lang="en-US" smtClean="0"/>
              <a:pPr/>
              <a:t>6/8/2014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B7FC1-E49C-47B9-B1FE-EED9FD6818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70D87-C96D-48C6-95C1-4BD6B6F431D2}" type="datetimeFigureOut">
              <a:rPr lang="en-US" smtClean="0"/>
              <a:pPr/>
              <a:t>6/8/2014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B7FC1-E49C-47B9-B1FE-EED9FD6818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70D87-C96D-48C6-95C1-4BD6B6F431D2}" type="datetimeFigureOut">
              <a:rPr lang="en-US" smtClean="0"/>
              <a:pPr/>
              <a:t>6/8/2014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B7FC1-E49C-47B9-B1FE-EED9FD6818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70D87-C96D-48C6-95C1-4BD6B6F431D2}" type="datetimeFigureOut">
              <a:rPr lang="en-US" smtClean="0"/>
              <a:pPr/>
              <a:t>6/8/2014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B7FC1-E49C-47B9-B1FE-EED9FD6818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70D87-C96D-48C6-95C1-4BD6B6F431D2}" type="datetimeFigureOut">
              <a:rPr lang="en-US" smtClean="0"/>
              <a:pPr/>
              <a:t>6/8/2014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B7FC1-E49C-47B9-B1FE-EED9FD6818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70D87-C96D-48C6-95C1-4BD6B6F431D2}" type="datetimeFigureOut">
              <a:rPr lang="en-US" smtClean="0"/>
              <a:pPr/>
              <a:t>6/8/2014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B7FC1-E49C-47B9-B1FE-EED9FD6818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70D87-C96D-48C6-95C1-4BD6B6F431D2}" type="datetimeFigureOut">
              <a:rPr lang="en-US" smtClean="0"/>
              <a:pPr/>
              <a:t>6/8/2014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B7FC1-E49C-47B9-B1FE-EED9FD6818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70D87-C96D-48C6-95C1-4BD6B6F431D2}" type="datetimeFigureOut">
              <a:rPr lang="en-US" smtClean="0"/>
              <a:pPr/>
              <a:t>6/8/2014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B7FC1-E49C-47B9-B1FE-EED9FD6818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9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470D87-C96D-48C6-95C1-4BD6B6F431D2}" type="datetimeFigureOut">
              <a:rPr lang="en-US" smtClean="0"/>
              <a:pPr/>
              <a:t>6/8/2014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9B7FC1-E49C-47B9-B1FE-EED9FD68180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Clayton\Documents\DOCUMENTS\NDC\School\Arabic%20Presentations\PowerPoint\Muslim%20Spain.mpg" TargetMode="Externa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uslimheritage.com/topics/default.cfm?ArticleID=209" TargetMode="External"/><Relationship Id="rId3" Type="http://schemas.openxmlformats.org/officeDocument/2006/relationships/hyperlink" Target="http://en.wikipedia.org/wiki/Al-Andalus" TargetMode="External"/><Relationship Id="rId7" Type="http://schemas.openxmlformats.org/officeDocument/2006/relationships/hyperlink" Target="http://socyberty.com/history/arab-influence-on-spain-700-1500/" TargetMode="External"/><Relationship Id="rId2" Type="http://schemas.openxmlformats.org/officeDocument/2006/relationships/hyperlink" Target="http://www.islamicity.com/Mosque/IHAME/Ref4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wo.com/~lucumi/moors2.html" TargetMode="External"/><Relationship Id="rId5" Type="http://schemas.openxmlformats.org/officeDocument/2006/relationships/hyperlink" Target="http://www.donquijote.org/culture/spain/history/midage.asp" TargetMode="External"/><Relationship Id="rId4" Type="http://schemas.openxmlformats.org/officeDocument/2006/relationships/hyperlink" Target="http://www.scienceandyou.org/articles/ess_06.s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Matura MT Script Capitals" pitchFamily="66" charset="0"/>
              </a:rPr>
              <a:t>Arab Spain</a:t>
            </a:r>
            <a:endParaRPr lang="en-US" dirty="0">
              <a:latin typeface="Matura MT Script Capital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Matura MT Script Capitals" pitchFamily="66" charset="0"/>
              </a:rPr>
              <a:t>Clayton </a:t>
            </a:r>
            <a:r>
              <a:rPr lang="en-US" dirty="0" err="1" smtClean="0">
                <a:solidFill>
                  <a:schemeClr val="tx1"/>
                </a:solidFill>
                <a:latin typeface="Matura MT Script Capitals" pitchFamily="66" charset="0"/>
              </a:rPr>
              <a:t>Ousley</a:t>
            </a:r>
            <a:r>
              <a:rPr lang="en-US" dirty="0" smtClean="0">
                <a:solidFill>
                  <a:schemeClr val="tx1"/>
                </a:solidFill>
                <a:latin typeface="Matura MT Script Capitals" pitchFamily="66" charset="0"/>
              </a:rPr>
              <a:t/>
            </a:r>
            <a:br>
              <a:rPr lang="en-US" dirty="0" smtClean="0">
                <a:solidFill>
                  <a:schemeClr val="tx1"/>
                </a:solidFill>
                <a:latin typeface="Matura MT Script Capitals" pitchFamily="66" charset="0"/>
              </a:rPr>
            </a:br>
            <a:r>
              <a:rPr lang="en-US" dirty="0" smtClean="0">
                <a:solidFill>
                  <a:schemeClr val="tx1"/>
                </a:solidFill>
                <a:latin typeface="Matura MT Script Capitals" pitchFamily="66" charset="0"/>
              </a:rPr>
              <a:t>Arabic </a:t>
            </a:r>
            <a:r>
              <a:rPr lang="en-US" dirty="0" err="1" smtClean="0">
                <a:solidFill>
                  <a:schemeClr val="tx1"/>
                </a:solidFill>
                <a:latin typeface="Matura MT Script Capitals" pitchFamily="66" charset="0"/>
              </a:rPr>
              <a:t>lll</a:t>
            </a:r>
            <a:endParaRPr lang="en-US" dirty="0">
              <a:solidFill>
                <a:schemeClr val="tx1"/>
              </a:solidFill>
              <a:latin typeface="Matura MT Script Capitals" pitchFamily="66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tura MT Script Capitals" pitchFamily="66" charset="0"/>
              </a:rPr>
              <a:t>Examples</a:t>
            </a:r>
            <a:endParaRPr lang="en-US" dirty="0">
              <a:latin typeface="Matura MT Script Capitals" pitchFamily="66" charset="0"/>
            </a:endParaRPr>
          </a:p>
        </p:txBody>
      </p:sp>
      <p:pic>
        <p:nvPicPr>
          <p:cNvPr id="7" name="Picture 6" descr="decim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4648200"/>
            <a:ext cx="1371600" cy="1847088"/>
          </a:xfrm>
          <a:prstGeom prst="rect">
            <a:avLst/>
          </a:prstGeom>
        </p:spPr>
      </p:pic>
      <p:pic>
        <p:nvPicPr>
          <p:cNvPr id="8" name="Picture 7" descr="medica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4600" y="1219200"/>
            <a:ext cx="1356120" cy="2002536"/>
          </a:xfrm>
          <a:prstGeom prst="rect">
            <a:avLst/>
          </a:prstGeom>
        </p:spPr>
      </p:pic>
      <p:pic>
        <p:nvPicPr>
          <p:cNvPr id="9" name="Picture 8" descr="optic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2600" y="1447800"/>
            <a:ext cx="1315844" cy="1438656"/>
          </a:xfrm>
          <a:prstGeom prst="rect">
            <a:avLst/>
          </a:prstGeom>
        </p:spPr>
      </p:pic>
      <p:pic>
        <p:nvPicPr>
          <p:cNvPr id="10" name="Picture 9" descr="parallel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8400" y="4724400"/>
            <a:ext cx="1191180" cy="1770888"/>
          </a:xfrm>
          <a:prstGeom prst="rect">
            <a:avLst/>
          </a:prstGeom>
        </p:spPr>
      </p:pic>
      <p:pic>
        <p:nvPicPr>
          <p:cNvPr id="11" name="Picture 10" descr="astrono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52800" y="2971800"/>
            <a:ext cx="2549236" cy="1752600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6000"/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tura MT Script Capitals" pitchFamily="66" charset="0"/>
              </a:rPr>
              <a:t>Additional Achievements</a:t>
            </a:r>
            <a:endParaRPr lang="en-US" dirty="0">
              <a:latin typeface="Matura MT Script Capital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Matura MT Script Capitals" pitchFamily="66" charset="0"/>
              </a:rPr>
              <a:t>Botany</a:t>
            </a:r>
          </a:p>
          <a:p>
            <a:pPr lvl="1"/>
            <a:r>
              <a:rPr lang="en-US" dirty="0" err="1" smtClean="0">
                <a:latin typeface="Matura MT Script Capitals" pitchFamily="66" charset="0"/>
              </a:rPr>
              <a:t>Ibn</a:t>
            </a:r>
            <a:r>
              <a:rPr lang="en-US" dirty="0" smtClean="0">
                <a:latin typeface="Matura MT Script Capitals" pitchFamily="66" charset="0"/>
              </a:rPr>
              <a:t> al-</a:t>
            </a:r>
            <a:r>
              <a:rPr lang="en-US" dirty="0" err="1" smtClean="0">
                <a:latin typeface="Matura MT Script Capitals" pitchFamily="66" charset="0"/>
              </a:rPr>
              <a:t>Baytar</a:t>
            </a:r>
            <a:endParaRPr lang="en-US" dirty="0" smtClean="0">
              <a:latin typeface="Matura MT Script Capitals" pitchFamily="66" charset="0"/>
            </a:endParaRPr>
          </a:p>
          <a:p>
            <a:pPr lvl="2"/>
            <a:r>
              <a:rPr lang="en-US" u="sng" dirty="0" smtClean="0">
                <a:latin typeface="Matura MT Script Capitals" pitchFamily="66" charset="0"/>
              </a:rPr>
              <a:t>Simple Drugs and Food</a:t>
            </a:r>
          </a:p>
          <a:p>
            <a:pPr lvl="2"/>
            <a:r>
              <a:rPr lang="en-US" dirty="0" smtClean="0">
                <a:latin typeface="Matura MT Script Capitals" pitchFamily="66" charset="0"/>
              </a:rPr>
              <a:t>Medicinal Plant Reference</a:t>
            </a:r>
          </a:p>
          <a:p>
            <a:pPr lvl="1"/>
            <a:r>
              <a:rPr lang="en-US" dirty="0" err="1" smtClean="0">
                <a:latin typeface="Matura MT Script Capitals" pitchFamily="66" charset="0"/>
              </a:rPr>
              <a:t>Ibn</a:t>
            </a:r>
            <a:r>
              <a:rPr lang="en-US" dirty="0" smtClean="0">
                <a:latin typeface="Matura MT Script Capitals" pitchFamily="66" charset="0"/>
              </a:rPr>
              <a:t> al-’</a:t>
            </a:r>
            <a:r>
              <a:rPr lang="en-US" dirty="0" err="1" smtClean="0">
                <a:latin typeface="Matura MT Script Capitals" pitchFamily="66" charset="0"/>
              </a:rPr>
              <a:t>Awwam</a:t>
            </a:r>
            <a:endParaRPr lang="en-US" dirty="0" smtClean="0">
              <a:latin typeface="Matura MT Script Capitals" pitchFamily="66" charset="0"/>
            </a:endParaRPr>
          </a:p>
          <a:p>
            <a:pPr lvl="2"/>
            <a:r>
              <a:rPr lang="en-US" dirty="0" smtClean="0">
                <a:latin typeface="Matura MT Script Capitals" pitchFamily="66" charset="0"/>
              </a:rPr>
              <a:t>Listed species, techniques and uses</a:t>
            </a:r>
          </a:p>
          <a:p>
            <a:pPr lvl="3"/>
            <a:r>
              <a:rPr lang="en-US" dirty="0" smtClean="0">
                <a:latin typeface="Matura MT Script Capitals" pitchFamily="66" charset="0"/>
              </a:rPr>
              <a:t>Grafting</a:t>
            </a:r>
          </a:p>
          <a:p>
            <a:pPr lvl="3"/>
            <a:r>
              <a:rPr lang="en-US" dirty="0" smtClean="0">
                <a:latin typeface="Matura MT Script Capitals" pitchFamily="66" charset="0"/>
              </a:rPr>
              <a:t>Hybridization</a:t>
            </a:r>
          </a:p>
          <a:p>
            <a:pPr lvl="3"/>
            <a:r>
              <a:rPr lang="en-US" dirty="0" smtClean="0">
                <a:latin typeface="Matura MT Script Capitals" pitchFamily="66" charset="0"/>
              </a:rPr>
              <a:t>Stop Plant Diseases and Pests</a:t>
            </a:r>
          </a:p>
          <a:p>
            <a:pPr lvl="3"/>
            <a:r>
              <a:rPr lang="en-US" dirty="0" smtClean="0">
                <a:latin typeface="Matura MT Script Capitals" pitchFamily="66" charset="0"/>
              </a:rPr>
              <a:t>Perfume</a:t>
            </a:r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Matura MT Script Capitals" pitchFamily="66" charset="0"/>
              </a:rPr>
              <a:t>Spain under Arabs</a:t>
            </a:r>
            <a:br>
              <a:rPr lang="en-US" dirty="0" smtClean="0">
                <a:latin typeface="Matura MT Script Capitals" pitchFamily="66" charset="0"/>
              </a:rPr>
            </a:br>
            <a:endParaRPr lang="en-US" dirty="0">
              <a:latin typeface="Matura MT Script Capitals" pitchFamily="66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Matura MT Script Capitals" pitchFamily="66" charset="0"/>
              </a:rPr>
              <a:t>Excelled in Crafts</a:t>
            </a:r>
          </a:p>
          <a:p>
            <a:pPr lvl="1"/>
            <a:r>
              <a:rPr lang="en-US" dirty="0" smtClean="0">
                <a:latin typeface="Matura MT Script Capitals" pitchFamily="66" charset="0"/>
              </a:rPr>
              <a:t>Art</a:t>
            </a:r>
          </a:p>
          <a:p>
            <a:pPr lvl="2"/>
            <a:r>
              <a:rPr lang="en-US" dirty="0" smtClean="0">
                <a:latin typeface="Matura MT Script Capitals" pitchFamily="66" charset="0"/>
              </a:rPr>
              <a:t>Silver and Leatherwork Famous throughout Region</a:t>
            </a:r>
          </a:p>
          <a:p>
            <a:pPr lvl="1"/>
            <a:r>
              <a:rPr lang="en-US" dirty="0" smtClean="0">
                <a:latin typeface="Matura MT Script Capitals" pitchFamily="66" charset="0"/>
              </a:rPr>
              <a:t>Agriculture</a:t>
            </a:r>
          </a:p>
          <a:p>
            <a:pPr lvl="2"/>
            <a:r>
              <a:rPr lang="en-US" dirty="0">
                <a:latin typeface="Matura MT Script Capitals" pitchFamily="66" charset="0"/>
              </a:rPr>
              <a:t>F</a:t>
            </a:r>
            <a:r>
              <a:rPr lang="en-US" dirty="0" smtClean="0">
                <a:latin typeface="Matura MT Script Capitals" pitchFamily="66" charset="0"/>
              </a:rPr>
              <a:t>inest on Continent</a:t>
            </a:r>
          </a:p>
          <a:p>
            <a:pPr lvl="1"/>
            <a:r>
              <a:rPr lang="en-US" dirty="0" smtClean="0">
                <a:latin typeface="Matura MT Script Capitals" pitchFamily="66" charset="0"/>
              </a:rPr>
              <a:t>Architecture</a:t>
            </a:r>
          </a:p>
          <a:p>
            <a:pPr lvl="2"/>
            <a:r>
              <a:rPr lang="en-US" dirty="0" smtClean="0">
                <a:latin typeface="Matura MT Script Capitals" pitchFamily="66" charset="0"/>
              </a:rPr>
              <a:t>Mosque of Cordoba</a:t>
            </a:r>
          </a:p>
          <a:p>
            <a:pPr lvl="2"/>
            <a:r>
              <a:rPr lang="en-US" dirty="0" smtClean="0">
                <a:latin typeface="Matura MT Script Capitals" pitchFamily="66" charset="0"/>
              </a:rPr>
              <a:t>The Alcazar Castle</a:t>
            </a:r>
          </a:p>
          <a:p>
            <a:pPr lvl="2"/>
            <a:r>
              <a:rPr lang="en-US" dirty="0" smtClean="0">
                <a:latin typeface="Matura MT Script Capitals" pitchFamily="66" charset="0"/>
              </a:rPr>
              <a:t>Alhambra of Granada</a:t>
            </a:r>
          </a:p>
          <a:p>
            <a:pPr lvl="1"/>
            <a:endParaRPr lang="en-US" dirty="0" smtClean="0">
              <a:latin typeface="Matura MT Script Capitals" pitchFamily="66" charset="0"/>
            </a:endParaRPr>
          </a:p>
          <a:p>
            <a:pPr lvl="1"/>
            <a:endParaRPr lang="en-US" dirty="0">
              <a:latin typeface="Matura MT Script Capitals" pitchFamily="66" charset="0"/>
            </a:endParaRP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Matura MT Script Capitals" pitchFamily="66" charset="0"/>
              </a:rPr>
              <a:t>Architecture - Alhambra Palace</a:t>
            </a:r>
            <a:endParaRPr lang="en-US" dirty="0">
              <a:latin typeface="Matura MT Script Capitals" pitchFamily="66" charset="0"/>
            </a:endParaRPr>
          </a:p>
        </p:txBody>
      </p:sp>
      <p:pic>
        <p:nvPicPr>
          <p:cNvPr id="7" name="Content Placeholder 6" descr="ALHAMBRA_Int_lassic_H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779264" y="1600200"/>
            <a:ext cx="3394472" cy="4525963"/>
          </a:xfrm>
        </p:spPr>
      </p:pic>
      <p:pic>
        <p:nvPicPr>
          <p:cNvPr id="9" name="Content Placeholder 8" descr="p107204-Granada-Alhambra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5000625" y="1658144"/>
            <a:ext cx="3333750" cy="4410075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9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tura MT Script Capitals" pitchFamily="66" charset="0"/>
              </a:rPr>
              <a:t>An Empire of Tolerance</a:t>
            </a:r>
            <a:endParaRPr lang="en-US" dirty="0">
              <a:latin typeface="Matura MT Script Capitals" pitchFamily="66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Matura MT Script Capitals" pitchFamily="66" charset="0"/>
              </a:rPr>
              <a:t>Spain</a:t>
            </a:r>
            <a:endParaRPr lang="en-US" dirty="0">
              <a:latin typeface="Matura MT Script Capitals" pitchFamily="66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latin typeface="Matura MT Script Capitals" pitchFamily="66" charset="0"/>
              </a:rPr>
              <a:t>Religious Differences</a:t>
            </a:r>
          </a:p>
          <a:p>
            <a:pPr lvl="1"/>
            <a:r>
              <a:rPr lang="en-US" dirty="0" smtClean="0">
                <a:latin typeface="Matura MT Script Capitals" pitchFamily="66" charset="0"/>
              </a:rPr>
              <a:t>Christians</a:t>
            </a:r>
          </a:p>
          <a:p>
            <a:r>
              <a:rPr lang="en-US" dirty="0" smtClean="0">
                <a:latin typeface="Matura MT Script Capitals" pitchFamily="66" charset="0"/>
              </a:rPr>
              <a:t>Tolerated</a:t>
            </a:r>
          </a:p>
          <a:p>
            <a:pPr lvl="1"/>
            <a:r>
              <a:rPr lang="en-US" dirty="0" smtClean="0">
                <a:latin typeface="Matura MT Script Capitals" pitchFamily="66" charset="0"/>
              </a:rPr>
              <a:t>Free to Practice</a:t>
            </a:r>
          </a:p>
          <a:p>
            <a:pPr lvl="1"/>
            <a:r>
              <a:rPr lang="en-US" dirty="0" smtClean="0">
                <a:latin typeface="Matura MT Script Capitals" pitchFamily="66" charset="0"/>
              </a:rPr>
              <a:t>Public Office</a:t>
            </a:r>
          </a:p>
          <a:p>
            <a:pPr lvl="1"/>
            <a:r>
              <a:rPr lang="en-US" dirty="0" smtClean="0">
                <a:latin typeface="Matura MT Script Capitals" pitchFamily="66" charset="0"/>
              </a:rPr>
              <a:t>Military</a:t>
            </a:r>
          </a:p>
          <a:p>
            <a:pPr lvl="2"/>
            <a:r>
              <a:rPr lang="en-US" dirty="0" smtClean="0">
                <a:latin typeface="Matura MT Script Capitals" pitchFamily="66" charset="0"/>
              </a:rPr>
              <a:t>1/3 of the 12,000 Men of the Caliph’s Select Guard were Christians</a:t>
            </a:r>
          </a:p>
          <a:p>
            <a:endParaRPr lang="en-US" dirty="0" smtClean="0">
              <a:latin typeface="Matura MT Script Capitals" pitchFamily="66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>
                <a:latin typeface="Matura MT Script Capitals" pitchFamily="66" charset="0"/>
              </a:rPr>
              <a:t>Europe</a:t>
            </a:r>
            <a:endParaRPr lang="en-US" dirty="0">
              <a:latin typeface="Matura MT Script Capitals" pitchFamily="66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>
                <a:latin typeface="Matura MT Script Capitals" pitchFamily="66" charset="0"/>
              </a:rPr>
              <a:t>Intolerant of Religious Dissent</a:t>
            </a:r>
          </a:p>
          <a:p>
            <a:pPr lvl="1"/>
            <a:r>
              <a:rPr lang="en-US" dirty="0" smtClean="0">
                <a:latin typeface="Matura MT Script Capitals" pitchFamily="66" charset="0"/>
              </a:rPr>
              <a:t>Medieval Inquisitions</a:t>
            </a:r>
          </a:p>
          <a:p>
            <a:pPr lvl="1"/>
            <a:r>
              <a:rPr lang="en-US" dirty="0" smtClean="0">
                <a:latin typeface="Matura MT Script Capitals" pitchFamily="66" charset="0"/>
              </a:rPr>
              <a:t>Crusades</a:t>
            </a:r>
            <a:endParaRPr lang="en-US" dirty="0">
              <a:latin typeface="Matura MT Script Capitals" pitchFamily="66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36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800" decel="100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800" decel="100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800" decel="100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800" decel="100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800" decel="100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800" decel="100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800" decel="100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800" decel="100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800" decel="100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800" decel="100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800" decel="100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800" decel="100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tura MT Script Capitals" pitchFamily="66" charset="0"/>
              </a:rPr>
              <a:t>Decline</a:t>
            </a:r>
            <a:endParaRPr lang="en-US" dirty="0">
              <a:latin typeface="Matura MT Script Capital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>
                <a:latin typeface="Matura MT Script Capitals" pitchFamily="66" charset="0"/>
              </a:rPr>
              <a:t>Beginning in 1085, Arab Control in Spain weakened</a:t>
            </a:r>
          </a:p>
          <a:p>
            <a:pPr lvl="1"/>
            <a:r>
              <a:rPr lang="en-US" dirty="0" smtClean="0">
                <a:latin typeface="Matura MT Script Capitals" pitchFamily="66" charset="0"/>
              </a:rPr>
              <a:t>Alfonso VI of Castile Captured Toledo</a:t>
            </a:r>
          </a:p>
          <a:p>
            <a:r>
              <a:rPr lang="en-US" dirty="0" smtClean="0">
                <a:latin typeface="Matura MT Script Capitals" pitchFamily="66" charset="0"/>
              </a:rPr>
              <a:t>1236 Marked the Fall of Cordoba</a:t>
            </a:r>
          </a:p>
          <a:p>
            <a:pPr lvl="1"/>
            <a:r>
              <a:rPr lang="en-US" dirty="0" smtClean="0">
                <a:latin typeface="Matura MT Script Capitals" pitchFamily="66" charset="0"/>
              </a:rPr>
              <a:t>Kingdom of Granada only Remained</a:t>
            </a:r>
          </a:p>
          <a:p>
            <a:r>
              <a:rPr lang="en-US" smtClean="0">
                <a:latin typeface="Matura MT Script Capitals" pitchFamily="66" charset="0"/>
              </a:rPr>
              <a:t>1238 Granada became a Tributary State to the Kingdom of Castile</a:t>
            </a:r>
            <a:endParaRPr lang="en-US" dirty="0" smtClean="0">
              <a:latin typeface="Matura MT Script Capitals" pitchFamily="66" charset="0"/>
            </a:endParaRPr>
          </a:p>
          <a:p>
            <a:r>
              <a:rPr lang="en-US" dirty="0" smtClean="0">
                <a:latin typeface="Matura MT Script Capitals" pitchFamily="66" charset="0"/>
              </a:rPr>
              <a:t>Portuguese </a:t>
            </a:r>
            <a:r>
              <a:rPr lang="en-US" dirty="0" err="1" smtClean="0">
                <a:latin typeface="Matura MT Script Capitals" pitchFamily="66" charset="0"/>
              </a:rPr>
              <a:t>Reconquista</a:t>
            </a:r>
            <a:r>
              <a:rPr lang="en-US" dirty="0" smtClean="0">
                <a:latin typeface="Matura MT Script Capitals" pitchFamily="66" charset="0"/>
              </a:rPr>
              <a:t> of 1249</a:t>
            </a:r>
          </a:p>
          <a:p>
            <a:pPr>
              <a:buNone/>
            </a:pPr>
            <a:endParaRPr lang="en-US" dirty="0" smtClean="0">
              <a:latin typeface="Matura MT Script Capitals" pitchFamily="66" charset="0"/>
            </a:endParaRPr>
          </a:p>
          <a:p>
            <a:pPr>
              <a:buNone/>
            </a:pPr>
            <a:endParaRPr lang="en-US" dirty="0" smtClean="0">
              <a:latin typeface="Matura MT Script Capitals" pitchFamily="66" charset="0"/>
            </a:endParaRPr>
          </a:p>
        </p:txBody>
      </p:sp>
      <p:pic>
        <p:nvPicPr>
          <p:cNvPr id="6" name="Content Placeholder 5" descr="alfonso-vi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440952" y="1600200"/>
            <a:ext cx="2453096" cy="4525963"/>
          </a:xfr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5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tura MT Script Capitals" pitchFamily="66" charset="0"/>
              </a:rPr>
              <a:t>End of Al-</a:t>
            </a:r>
            <a:r>
              <a:rPr lang="en-US" dirty="0" err="1" smtClean="0">
                <a:latin typeface="Matura MT Script Capitals" pitchFamily="66" charset="0"/>
              </a:rPr>
              <a:t>Andalus</a:t>
            </a:r>
            <a:endParaRPr lang="en-US" dirty="0">
              <a:latin typeface="Matura MT Script Capital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>
                <a:latin typeface="Matura MT Script Capitals" pitchFamily="66" charset="0"/>
              </a:rPr>
              <a:t>On January 2, 1492, </a:t>
            </a:r>
            <a:r>
              <a:rPr lang="en-US" dirty="0" err="1" smtClean="0">
                <a:latin typeface="Matura MT Script Capitals" pitchFamily="66" charset="0"/>
              </a:rPr>
              <a:t>Muhamad</a:t>
            </a:r>
            <a:r>
              <a:rPr lang="en-US" dirty="0" smtClean="0">
                <a:latin typeface="Matura MT Script Capitals" pitchFamily="66" charset="0"/>
              </a:rPr>
              <a:t> XII of Granada gave up Control of Granada to Ferdinand and Isabella</a:t>
            </a:r>
            <a:endParaRPr lang="en-US" dirty="0">
              <a:latin typeface="Matura MT Script Capital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tura MT Script Capitals" pitchFamily="66" charset="0"/>
              </a:rPr>
              <a:t>Video to Recap</a:t>
            </a:r>
            <a:endParaRPr lang="en-US" dirty="0">
              <a:latin typeface="Matura MT Script Capitals" pitchFamily="66" charset="0"/>
            </a:endParaRPr>
          </a:p>
        </p:txBody>
      </p:sp>
      <p:pic>
        <p:nvPicPr>
          <p:cNvPr id="10" name="Muslim Spain.mpg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057400" y="1704110"/>
            <a:ext cx="5181600" cy="42394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tura MT Script Capitals" pitchFamily="66" charset="0"/>
              </a:rPr>
              <a:t>CREDITS</a:t>
            </a:r>
            <a:endParaRPr lang="en-US" dirty="0">
              <a:latin typeface="Matura MT Script Capitals" pitchFamily="66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400" u="sng" dirty="0" smtClean="0">
                <a:hlinkClick r:id="rId2"/>
              </a:rPr>
              <a:t>www.islamicity.com/Mosque/IHAME/Ref4.htm</a:t>
            </a:r>
            <a:endParaRPr lang="en-US" sz="2400" u="sng" dirty="0" smtClean="0"/>
          </a:p>
          <a:p>
            <a:pPr>
              <a:buNone/>
            </a:pPr>
            <a:endParaRPr lang="en-US" sz="2400" dirty="0" smtClean="0"/>
          </a:p>
          <a:p>
            <a:r>
              <a:rPr lang="en-US" sz="2400" u="sng" dirty="0" smtClean="0">
                <a:hlinkClick r:id="rId3"/>
              </a:rPr>
              <a:t>en.wikipedia.org/wiki/Al-</a:t>
            </a:r>
            <a:r>
              <a:rPr lang="en-US" sz="2400" u="sng" dirty="0" err="1" smtClean="0">
                <a:hlinkClick r:id="rId3"/>
              </a:rPr>
              <a:t>Andalus</a:t>
            </a:r>
            <a:r>
              <a:rPr lang="en-US" sz="2400" dirty="0" smtClean="0"/>
              <a:t> 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u="sng" dirty="0" smtClean="0">
                <a:hlinkClick r:id="rId4"/>
              </a:rPr>
              <a:t>www.scienceandyou.org/articles/ess_06.shtml</a:t>
            </a:r>
            <a:r>
              <a:rPr lang="en-US" sz="2400" dirty="0" smtClean="0"/>
              <a:t> 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u="sng" dirty="0" smtClean="0">
                <a:hlinkClick r:id="rId5"/>
              </a:rPr>
              <a:t>www.donquijote.org/culture/spain/history/midage.asp</a:t>
            </a:r>
            <a:endParaRPr lang="en-US" sz="2400" u="sng" dirty="0" smtClean="0"/>
          </a:p>
          <a:p>
            <a:pPr>
              <a:buNone/>
            </a:pPr>
            <a:endParaRPr lang="en-US" sz="2400" dirty="0" smtClean="0"/>
          </a:p>
          <a:p>
            <a:r>
              <a:rPr lang="en-US" sz="2400" u="sng" dirty="0" smtClean="0">
                <a:hlinkClick r:id="rId6"/>
              </a:rPr>
              <a:t>www.cwo.com/~lucumi/moors2.html</a:t>
            </a:r>
            <a:r>
              <a:rPr lang="en-US" sz="2400" dirty="0" smtClean="0"/>
              <a:t> 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u="sng" dirty="0" smtClean="0">
                <a:hlinkClick r:id="rId7"/>
              </a:rPr>
              <a:t>socyberty.com/history/arab-influence-on-spain-700-1500/</a:t>
            </a:r>
            <a:endParaRPr lang="en-US" sz="2400" u="sng" dirty="0" smtClean="0"/>
          </a:p>
          <a:p>
            <a:endParaRPr lang="en-US" sz="2400" u="sng" dirty="0" smtClean="0"/>
          </a:p>
          <a:p>
            <a:r>
              <a:rPr lang="en-US" sz="2400" dirty="0" smtClean="0">
                <a:hlinkClick r:id="rId8"/>
              </a:rPr>
              <a:t>www.muslimheritage.com/topics/default.cfm?ArticleID=209</a:t>
            </a:r>
            <a:r>
              <a:rPr lang="en-US" sz="2400" dirty="0" smtClean="0"/>
              <a:t>  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5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5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5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tura MT Script Capitals" pitchFamily="66" charset="0"/>
              </a:rPr>
              <a:t>Background</a:t>
            </a:r>
            <a:endParaRPr lang="en-US" dirty="0">
              <a:latin typeface="Matura MT Script Capital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latin typeface="Matura MT Script Capitals" pitchFamily="66" charset="0"/>
              </a:rPr>
              <a:t>Moors</a:t>
            </a:r>
          </a:p>
          <a:p>
            <a:pPr lvl="1"/>
            <a:r>
              <a:rPr lang="en-US" dirty="0" smtClean="0">
                <a:latin typeface="Matura MT Script Capitals" pitchFamily="66" charset="0"/>
              </a:rPr>
              <a:t>Mixture of Cultures</a:t>
            </a:r>
          </a:p>
          <a:p>
            <a:pPr lvl="2"/>
            <a:r>
              <a:rPr lang="en-US" dirty="0" smtClean="0">
                <a:latin typeface="Matura MT Script Capitals" pitchFamily="66" charset="0"/>
              </a:rPr>
              <a:t>Arabians</a:t>
            </a:r>
          </a:p>
          <a:p>
            <a:pPr lvl="2"/>
            <a:r>
              <a:rPr lang="en-US" dirty="0" smtClean="0">
                <a:latin typeface="Matura MT Script Capitals" pitchFamily="66" charset="0"/>
              </a:rPr>
              <a:t>Yemenites</a:t>
            </a:r>
          </a:p>
          <a:p>
            <a:pPr lvl="2"/>
            <a:r>
              <a:rPr lang="en-US" dirty="0" smtClean="0">
                <a:latin typeface="Matura MT Script Capitals" pitchFamily="66" charset="0"/>
              </a:rPr>
              <a:t>Syrians</a:t>
            </a:r>
          </a:p>
          <a:p>
            <a:pPr lvl="2"/>
            <a:r>
              <a:rPr lang="en-US" dirty="0" smtClean="0">
                <a:latin typeface="Matura MT Script Capitals" pitchFamily="66" charset="0"/>
              </a:rPr>
              <a:t>Berbers</a:t>
            </a:r>
          </a:p>
          <a:p>
            <a:pPr lvl="1"/>
            <a:r>
              <a:rPr lang="en-US" dirty="0" smtClean="0">
                <a:latin typeface="Matura MT Script Capitals" pitchFamily="66" charset="0"/>
              </a:rPr>
              <a:t>All </a:t>
            </a:r>
            <a:r>
              <a:rPr lang="en-US" u="sng" dirty="0" smtClean="0">
                <a:latin typeface="Matura MT Script Capitals" pitchFamily="66" charset="0"/>
              </a:rPr>
              <a:t>United</a:t>
            </a:r>
            <a:r>
              <a:rPr lang="en-US" dirty="0" smtClean="0">
                <a:latin typeface="Matura MT Script Capitals" pitchFamily="66" charset="0"/>
              </a:rPr>
              <a:t> under Islam</a:t>
            </a:r>
          </a:p>
          <a:p>
            <a:pPr lvl="1"/>
            <a:r>
              <a:rPr lang="en-US" dirty="0" smtClean="0">
                <a:latin typeface="Matura MT Script Capitals" pitchFamily="66" charset="0"/>
              </a:rPr>
              <a:t>Inhabited North Africa</a:t>
            </a:r>
          </a:p>
        </p:txBody>
      </p:sp>
      <p:pic>
        <p:nvPicPr>
          <p:cNvPr id="5" name="Content Placeholder 4" descr="moors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995862" y="1600994"/>
            <a:ext cx="3343275" cy="4524375"/>
          </a:xfr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0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tura MT Script Capitals" pitchFamily="66" charset="0"/>
              </a:rPr>
              <a:t>Map</a:t>
            </a:r>
            <a:endParaRPr lang="en-US" dirty="0">
              <a:latin typeface="Matura MT Script Capital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latin typeface="Matura MT Script Capitals" pitchFamily="66" charset="0"/>
              </a:rPr>
              <a:t>Came from Mauretania</a:t>
            </a:r>
          </a:p>
          <a:p>
            <a:pPr lvl="1"/>
            <a:r>
              <a:rPr lang="en-US" dirty="0" smtClean="0">
                <a:latin typeface="Matura MT Script Capitals" pitchFamily="66" charset="0"/>
              </a:rPr>
              <a:t>Northern Morocco and Western Algeria</a:t>
            </a:r>
          </a:p>
          <a:p>
            <a:pPr lvl="1"/>
            <a:r>
              <a:rPr lang="en-US" dirty="0" smtClean="0">
                <a:latin typeface="Matura MT Script Capitals" pitchFamily="66" charset="0"/>
              </a:rPr>
              <a:t>Just South of Spain</a:t>
            </a:r>
          </a:p>
          <a:p>
            <a:pPr>
              <a:buNone/>
            </a:pPr>
            <a:endParaRPr lang="en-US" dirty="0">
              <a:latin typeface="Matura MT Script Capitals" pitchFamily="66" charset="0"/>
            </a:endParaRPr>
          </a:p>
        </p:txBody>
      </p:sp>
      <p:pic>
        <p:nvPicPr>
          <p:cNvPr id="5" name="Content Placeholder 4" descr="morocco_map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2090685"/>
            <a:ext cx="4038600" cy="3544993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3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xit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6000"/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tura MT Script Capitals" pitchFamily="66" charset="0"/>
              </a:rPr>
              <a:t>Spain Conquered</a:t>
            </a:r>
            <a:endParaRPr lang="en-US" dirty="0">
              <a:latin typeface="Matura MT Script Capital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Matura MT Script Capitals" pitchFamily="66" charset="0"/>
              </a:rPr>
              <a:t>In 711, General </a:t>
            </a:r>
            <a:r>
              <a:rPr lang="en-US" dirty="0" err="1" smtClean="0">
                <a:latin typeface="Matura MT Script Capitals" pitchFamily="66" charset="0"/>
              </a:rPr>
              <a:t>Tarik</a:t>
            </a:r>
            <a:r>
              <a:rPr lang="en-US" dirty="0" smtClean="0">
                <a:latin typeface="Matura MT Script Capitals" pitchFamily="66" charset="0"/>
              </a:rPr>
              <a:t> </a:t>
            </a:r>
            <a:r>
              <a:rPr lang="en-US" dirty="0" err="1" smtClean="0">
                <a:latin typeface="Matura MT Script Capitals" pitchFamily="66" charset="0"/>
              </a:rPr>
              <a:t>ibn</a:t>
            </a:r>
            <a:r>
              <a:rPr lang="en-US" dirty="0" smtClean="0">
                <a:latin typeface="Matura MT Script Capitals" pitchFamily="66" charset="0"/>
              </a:rPr>
              <a:t> </a:t>
            </a:r>
            <a:r>
              <a:rPr lang="en-US" dirty="0" err="1" smtClean="0">
                <a:latin typeface="Matura MT Script Capitals" pitchFamily="66" charset="0"/>
              </a:rPr>
              <a:t>Ziyad</a:t>
            </a:r>
            <a:r>
              <a:rPr lang="en-US" dirty="0" smtClean="0">
                <a:latin typeface="Matura MT Script Capitals" pitchFamily="66" charset="0"/>
              </a:rPr>
              <a:t> Crossed the Strait of Gibraltar into Spain</a:t>
            </a:r>
          </a:p>
          <a:p>
            <a:pPr lvl="1"/>
            <a:r>
              <a:rPr lang="en-US" dirty="0" smtClean="0">
                <a:latin typeface="Matura MT Script Capitals" pitchFamily="66" charset="0"/>
              </a:rPr>
              <a:t>Also known as </a:t>
            </a:r>
            <a:r>
              <a:rPr lang="en-US" dirty="0" err="1" smtClean="0">
                <a:latin typeface="Matura MT Script Capitals" pitchFamily="66" charset="0"/>
              </a:rPr>
              <a:t>Djabal</a:t>
            </a:r>
            <a:r>
              <a:rPr lang="en-US" dirty="0" smtClean="0">
                <a:latin typeface="Matura MT Script Capitals" pitchFamily="66" charset="0"/>
              </a:rPr>
              <a:t> </a:t>
            </a:r>
            <a:r>
              <a:rPr lang="en-US" dirty="0" err="1" smtClean="0">
                <a:latin typeface="Matura MT Script Capitals" pitchFamily="66" charset="0"/>
              </a:rPr>
              <a:t>Tarik</a:t>
            </a:r>
            <a:endParaRPr lang="en-US" dirty="0" smtClean="0">
              <a:latin typeface="Matura MT Script Capitals" pitchFamily="66" charset="0"/>
            </a:endParaRPr>
          </a:p>
          <a:p>
            <a:pPr lvl="2"/>
            <a:r>
              <a:rPr lang="en-US" dirty="0" smtClean="0">
                <a:latin typeface="Matura MT Script Capitals" pitchFamily="66" charset="0"/>
              </a:rPr>
              <a:t>“</a:t>
            </a:r>
            <a:r>
              <a:rPr lang="en-US" dirty="0" err="1" smtClean="0">
                <a:latin typeface="Matura MT Script Capitals" pitchFamily="66" charset="0"/>
              </a:rPr>
              <a:t>Tarik’s</a:t>
            </a:r>
            <a:r>
              <a:rPr lang="en-US" dirty="0" smtClean="0">
                <a:latin typeface="Matura MT Script Capitals" pitchFamily="66" charset="0"/>
              </a:rPr>
              <a:t> Mountain”</a:t>
            </a:r>
          </a:p>
          <a:p>
            <a:r>
              <a:rPr lang="en-US" dirty="0" smtClean="0">
                <a:latin typeface="Matura MT Script Capitals" pitchFamily="66" charset="0"/>
              </a:rPr>
              <a:t>By 714, Spain was under complete Muslim Control</a:t>
            </a: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4000"/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Matura MT Script Capitals" pitchFamily="66" charset="0"/>
              </a:rPr>
              <a:t>Djabal</a:t>
            </a:r>
            <a:r>
              <a:rPr lang="en-US" dirty="0" smtClean="0">
                <a:latin typeface="Matura MT Script Capitals" pitchFamily="66" charset="0"/>
              </a:rPr>
              <a:t> </a:t>
            </a:r>
            <a:r>
              <a:rPr lang="en-US" dirty="0" err="1" smtClean="0">
                <a:latin typeface="Matura MT Script Capitals" pitchFamily="66" charset="0"/>
              </a:rPr>
              <a:t>Tarik</a:t>
            </a:r>
            <a:endParaRPr lang="en-US" dirty="0">
              <a:latin typeface="Matura MT Script Capitals" pitchFamily="66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Matura MT Script Capitals" pitchFamily="66" charset="0"/>
              </a:rPr>
              <a:t>Strait of Gibraltar</a:t>
            </a:r>
            <a:endParaRPr lang="en-US" dirty="0">
              <a:latin typeface="Matura MT Script Capitals" pitchFamily="66" charset="0"/>
            </a:endParaRPr>
          </a:p>
        </p:txBody>
      </p:sp>
      <p:pic>
        <p:nvPicPr>
          <p:cNvPr id="7" name="Content Placeholder 6" descr="Strait_of_Gibraltar_5.53940W_35.97279N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57200" y="2638605"/>
            <a:ext cx="4040188" cy="3023828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>
                <a:latin typeface="Matura MT Script Capitals" pitchFamily="66" charset="0"/>
              </a:rPr>
              <a:t>Rock of Gibraltar</a:t>
            </a:r>
            <a:endParaRPr lang="en-US" dirty="0">
              <a:latin typeface="Matura MT Script Capitals" pitchFamily="66" charset="0"/>
            </a:endParaRPr>
          </a:p>
        </p:txBody>
      </p:sp>
      <p:pic>
        <p:nvPicPr>
          <p:cNvPr id="8" name="Content Placeholder 7" descr="rock-of-gibraltar.jpg"/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4645025" y="2803260"/>
            <a:ext cx="4041775" cy="2694517"/>
          </a:xfr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400"/>
                            </p:stCondLst>
                            <p:childTnLst>
                              <p:par>
                                <p:cTn id="42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tura MT Script Capitals" pitchFamily="66" charset="0"/>
              </a:rPr>
              <a:t>Muslim Rule</a:t>
            </a:r>
            <a:endParaRPr lang="en-US" dirty="0">
              <a:latin typeface="Matura MT Script Capital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Matura MT Script Capitals" pitchFamily="66" charset="0"/>
              </a:rPr>
              <a:t>800 Year Rule</a:t>
            </a:r>
          </a:p>
          <a:p>
            <a:r>
              <a:rPr lang="en-US" dirty="0" smtClean="0">
                <a:latin typeface="Matura MT Script Capitals" pitchFamily="66" charset="0"/>
              </a:rPr>
              <a:t>Arabs would contribute </a:t>
            </a:r>
            <a:r>
              <a:rPr lang="en-US" i="1" dirty="0" smtClean="0">
                <a:latin typeface="Matura MT Script Capitals" pitchFamily="66" charset="0"/>
              </a:rPr>
              <a:t>much</a:t>
            </a:r>
            <a:r>
              <a:rPr lang="en-US" dirty="0" smtClean="0">
                <a:latin typeface="Matura MT Script Capitals" pitchFamily="66" charset="0"/>
              </a:rPr>
              <a:t> to Spain</a:t>
            </a:r>
          </a:p>
          <a:p>
            <a:pPr lvl="1"/>
            <a:r>
              <a:rPr lang="en-US" dirty="0" smtClean="0">
                <a:latin typeface="Matura MT Script Capitals" pitchFamily="66" charset="0"/>
              </a:rPr>
              <a:t>Architecture</a:t>
            </a:r>
          </a:p>
          <a:p>
            <a:pPr lvl="1"/>
            <a:r>
              <a:rPr lang="en-US" dirty="0" smtClean="0">
                <a:latin typeface="Matura MT Script Capitals" pitchFamily="66" charset="0"/>
              </a:rPr>
              <a:t>Culture</a:t>
            </a:r>
          </a:p>
          <a:p>
            <a:pPr lvl="1"/>
            <a:r>
              <a:rPr lang="en-US" dirty="0" smtClean="0">
                <a:latin typeface="Matura MT Script Capitals" pitchFamily="66" charset="0"/>
              </a:rPr>
              <a:t>Customs</a:t>
            </a:r>
          </a:p>
          <a:p>
            <a:pPr lvl="1"/>
            <a:r>
              <a:rPr lang="en-US" dirty="0" smtClean="0">
                <a:latin typeface="Matura MT Script Capitals" pitchFamily="66" charset="0"/>
              </a:rPr>
              <a:t>Scientific Knowledge</a:t>
            </a:r>
            <a:endParaRPr lang="en-US" dirty="0">
              <a:latin typeface="Matura MT Script Capitals" pitchFamily="66" charset="0"/>
            </a:endParaRPr>
          </a:p>
          <a:p>
            <a:pPr lvl="1"/>
            <a:r>
              <a:rPr lang="en-US" dirty="0" smtClean="0">
                <a:latin typeface="Matura MT Script Capitals" pitchFamily="66" charset="0"/>
              </a:rPr>
              <a:t>Language</a:t>
            </a: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7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5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6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7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9" dur="25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0" dur="25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1" dur="25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25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tura MT Script Capitals" pitchFamily="66" charset="0"/>
              </a:rPr>
              <a:t>Governing</a:t>
            </a:r>
            <a:endParaRPr lang="en-US" dirty="0">
              <a:latin typeface="Matura MT Script Capitals" pitchFamily="66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latin typeface="Matura MT Script Capitals" pitchFamily="66" charset="0"/>
              </a:rPr>
              <a:t>Renamed Al-</a:t>
            </a:r>
            <a:r>
              <a:rPr lang="en-US" dirty="0" err="1" smtClean="0">
                <a:latin typeface="Matura MT Script Capitals" pitchFamily="66" charset="0"/>
              </a:rPr>
              <a:t>Andalus</a:t>
            </a:r>
            <a:endParaRPr lang="en-US" dirty="0" smtClean="0">
              <a:latin typeface="Matura MT Script Capitals" pitchFamily="66" charset="0"/>
            </a:endParaRPr>
          </a:p>
          <a:p>
            <a:pPr lvl="1"/>
            <a:r>
              <a:rPr lang="en-US" dirty="0" smtClean="0">
                <a:latin typeface="Matura MT Script Capitals" pitchFamily="66" charset="0"/>
              </a:rPr>
              <a:t>Part of the Umayyad Caliphate</a:t>
            </a:r>
          </a:p>
          <a:p>
            <a:pPr lvl="2"/>
            <a:r>
              <a:rPr lang="en-US" dirty="0" smtClean="0">
                <a:latin typeface="Matura MT Script Capitals" pitchFamily="66" charset="0"/>
              </a:rPr>
              <a:t>Headed by a Caliph</a:t>
            </a:r>
            <a:endParaRPr lang="en-US" dirty="0">
              <a:latin typeface="Matura MT Script Capitals" pitchFamily="66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1131888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Matura MT Script Capitals" pitchFamily="66" charset="0"/>
              </a:rPr>
              <a:t>Emir </a:t>
            </a:r>
            <a:r>
              <a:rPr lang="en-US" dirty="0" err="1" smtClean="0">
                <a:latin typeface="Matura MT Script Capitals" pitchFamily="66" charset="0"/>
              </a:rPr>
              <a:t>Abd</a:t>
            </a:r>
            <a:r>
              <a:rPr lang="en-US" dirty="0" smtClean="0">
                <a:latin typeface="Matura MT Script Capitals" pitchFamily="66" charset="0"/>
              </a:rPr>
              <a:t> al-</a:t>
            </a:r>
            <a:r>
              <a:rPr lang="en-US" dirty="0" err="1" smtClean="0">
                <a:latin typeface="Matura MT Script Capitals" pitchFamily="66" charset="0"/>
              </a:rPr>
              <a:t>Rahman</a:t>
            </a:r>
            <a:r>
              <a:rPr lang="en-US" dirty="0" smtClean="0">
                <a:latin typeface="Matura MT Script Capitals" pitchFamily="66" charset="0"/>
              </a:rPr>
              <a:t> the First – The First Caliph of Al-</a:t>
            </a:r>
            <a:r>
              <a:rPr lang="en-US" dirty="0" err="1" smtClean="0">
                <a:latin typeface="Matura MT Script Capitals" pitchFamily="66" charset="0"/>
              </a:rPr>
              <a:t>Andalus</a:t>
            </a:r>
            <a:endParaRPr lang="en-US" dirty="0">
              <a:latin typeface="Matura MT Script Capitals" pitchFamily="66" charset="0"/>
            </a:endParaRPr>
          </a:p>
        </p:txBody>
      </p:sp>
      <p:pic>
        <p:nvPicPr>
          <p:cNvPr id="8" name="Content Placeholder 7" descr="abd_ar-rahman_i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696427"/>
            <a:ext cx="4041775" cy="2908183"/>
          </a:xfrm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3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4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3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1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tura MT Script Capitals" pitchFamily="66" charset="0"/>
              </a:rPr>
              <a:t>A Candle in the “Dark Ages”</a:t>
            </a:r>
            <a:endParaRPr lang="en-US" dirty="0">
              <a:latin typeface="Matura MT Script Capitals" pitchFamily="66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Matura MT Script Capitals" pitchFamily="66" charset="0"/>
              </a:rPr>
              <a:t>This time Europe was in the Dark Ages</a:t>
            </a:r>
          </a:p>
          <a:p>
            <a:r>
              <a:rPr lang="en-US" dirty="0" smtClean="0">
                <a:latin typeface="Matura MT Script Capitals" pitchFamily="66" charset="0"/>
              </a:rPr>
              <a:t>NOT SO for Arab Spain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4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2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28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30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9000"/>
            <a:lum/>
          </a:blip>
          <a:srcRect/>
          <a:stretch>
            <a:fillRect l="18000" r="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tura MT Script Capitals" pitchFamily="66" charset="0"/>
              </a:rPr>
              <a:t>Comparison</a:t>
            </a:r>
            <a:endParaRPr lang="en-US" dirty="0">
              <a:latin typeface="Matura MT Script Capitals" pitchFamily="66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Matura MT Script Capitals" pitchFamily="66" charset="0"/>
              </a:rPr>
              <a:t>Spain under Arabs</a:t>
            </a:r>
            <a:endParaRPr lang="en-US" dirty="0">
              <a:latin typeface="Matura MT Script Capital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latin typeface="Matura MT Script Capitals" pitchFamily="66" charset="0"/>
              </a:rPr>
              <a:t>Spain maintained the teachings of Philosophy</a:t>
            </a:r>
            <a:endParaRPr lang="en-US" dirty="0">
              <a:latin typeface="Matura MT Script Capitals" pitchFamily="66" charset="0"/>
            </a:endParaRPr>
          </a:p>
          <a:p>
            <a:pPr lvl="1"/>
            <a:r>
              <a:rPr lang="en-US" dirty="0" smtClean="0">
                <a:latin typeface="Matura MT Script Capitals" pitchFamily="66" charset="0"/>
              </a:rPr>
              <a:t>Greek</a:t>
            </a:r>
          </a:p>
          <a:p>
            <a:pPr lvl="1"/>
            <a:r>
              <a:rPr lang="en-US" dirty="0" smtClean="0">
                <a:latin typeface="Matura MT Script Capitals" pitchFamily="66" charset="0"/>
              </a:rPr>
              <a:t>Roman</a:t>
            </a:r>
          </a:p>
          <a:p>
            <a:r>
              <a:rPr lang="en-US" dirty="0" smtClean="0">
                <a:latin typeface="Matura MT Script Capitals" pitchFamily="66" charset="0"/>
              </a:rPr>
              <a:t>Learned in Math</a:t>
            </a:r>
          </a:p>
          <a:p>
            <a:pPr lvl="1"/>
            <a:r>
              <a:rPr lang="en-US" dirty="0" smtClean="0">
                <a:latin typeface="Matura MT Script Capitals" pitchFamily="66" charset="0"/>
              </a:rPr>
              <a:t>Algebra</a:t>
            </a:r>
          </a:p>
          <a:p>
            <a:pPr lvl="1"/>
            <a:r>
              <a:rPr lang="en-US" dirty="0" smtClean="0">
                <a:latin typeface="Matura MT Script Capitals" pitchFamily="66" charset="0"/>
              </a:rPr>
              <a:t>Geometry</a:t>
            </a:r>
          </a:p>
          <a:p>
            <a:r>
              <a:rPr lang="en-US" dirty="0" smtClean="0">
                <a:latin typeface="Matura MT Script Capitals" pitchFamily="66" charset="0"/>
              </a:rPr>
              <a:t>Astronomy</a:t>
            </a:r>
          </a:p>
          <a:p>
            <a:pPr lvl="1"/>
            <a:r>
              <a:rPr lang="en-US" dirty="0" smtClean="0">
                <a:latin typeface="Matura MT Script Capitals" pitchFamily="66" charset="0"/>
              </a:rPr>
              <a:t>Stars Altair and </a:t>
            </a:r>
            <a:r>
              <a:rPr lang="en-US" dirty="0" err="1" smtClean="0">
                <a:latin typeface="Matura MT Script Capitals" pitchFamily="66" charset="0"/>
              </a:rPr>
              <a:t>Deneb</a:t>
            </a:r>
            <a:endParaRPr lang="en-US" dirty="0" smtClean="0">
              <a:latin typeface="Matura MT Script Capitals" pitchFamily="66" charset="0"/>
            </a:endParaRPr>
          </a:p>
          <a:p>
            <a:pPr lvl="1"/>
            <a:r>
              <a:rPr lang="en-US" dirty="0" smtClean="0">
                <a:latin typeface="Matura MT Script Capitals" pitchFamily="66" charset="0"/>
              </a:rPr>
              <a:t>Zenith Azimuth</a:t>
            </a:r>
          </a:p>
          <a:p>
            <a:r>
              <a:rPr lang="en-US" dirty="0" smtClean="0">
                <a:latin typeface="Matura MT Script Capitals" pitchFamily="66" charset="0"/>
              </a:rPr>
              <a:t>Biology and Medicine</a:t>
            </a:r>
          </a:p>
          <a:p>
            <a:pPr lvl="1"/>
            <a:r>
              <a:rPr lang="en-US" dirty="0" err="1" smtClean="0">
                <a:latin typeface="Matura MT Script Capitals" pitchFamily="66" charset="0"/>
              </a:rPr>
              <a:t>Ibn</a:t>
            </a:r>
            <a:r>
              <a:rPr lang="en-US" dirty="0" smtClean="0">
                <a:latin typeface="Matura MT Script Capitals" pitchFamily="66" charset="0"/>
              </a:rPr>
              <a:t> al-</a:t>
            </a:r>
            <a:r>
              <a:rPr lang="en-US" dirty="0" err="1" smtClean="0">
                <a:latin typeface="Matura MT Script Capitals" pitchFamily="66" charset="0"/>
              </a:rPr>
              <a:t>Nafis</a:t>
            </a:r>
            <a:r>
              <a:rPr lang="en-US" dirty="0" smtClean="0">
                <a:latin typeface="Matura MT Script Capitals" pitchFamily="66" charset="0"/>
              </a:rPr>
              <a:t> and Pulmonary Circulation</a:t>
            </a:r>
          </a:p>
          <a:p>
            <a:pPr lvl="1"/>
            <a:r>
              <a:rPr lang="en-US" dirty="0" smtClean="0">
                <a:latin typeface="Matura MT Script Capitals" pitchFamily="66" charset="0"/>
              </a:rPr>
              <a:t>Abu al-</a:t>
            </a:r>
            <a:r>
              <a:rPr lang="en-US" dirty="0" err="1" smtClean="0">
                <a:latin typeface="Matura MT Script Capitals" pitchFamily="66" charset="0"/>
              </a:rPr>
              <a:t>Qasim</a:t>
            </a:r>
            <a:r>
              <a:rPr lang="en-US" dirty="0" smtClean="0">
                <a:latin typeface="Matura MT Script Capitals" pitchFamily="66" charset="0"/>
              </a:rPr>
              <a:t> al-</a:t>
            </a:r>
            <a:r>
              <a:rPr lang="en-US" dirty="0" err="1" smtClean="0">
                <a:latin typeface="Matura MT Script Capitals" pitchFamily="66" charset="0"/>
              </a:rPr>
              <a:t>Zahrawi</a:t>
            </a:r>
            <a:r>
              <a:rPr lang="en-US" dirty="0" smtClean="0">
                <a:latin typeface="Matura MT Script Capitals" pitchFamily="66" charset="0"/>
              </a:rPr>
              <a:t> and Surgical </a:t>
            </a:r>
            <a:r>
              <a:rPr lang="en-US" dirty="0" err="1" smtClean="0">
                <a:latin typeface="Matura MT Script Capitals" pitchFamily="66" charset="0"/>
              </a:rPr>
              <a:t>Advancments</a:t>
            </a:r>
            <a:endParaRPr lang="en-US" dirty="0" smtClean="0">
              <a:latin typeface="Matura MT Script Capitals" pitchFamily="66" charset="0"/>
            </a:endParaRPr>
          </a:p>
          <a:p>
            <a:pPr lvl="2"/>
            <a:endParaRPr lang="en-US" dirty="0">
              <a:latin typeface="Matura MT Script Capitals" pitchFamily="66" charset="0"/>
            </a:endParaRPr>
          </a:p>
          <a:p>
            <a:pPr lvl="1"/>
            <a:endParaRPr lang="en-US" dirty="0" smtClean="0">
              <a:latin typeface="Matura MT Script Capitals" pitchFamily="66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>
                <a:latin typeface="Matura MT Script Capitals" pitchFamily="66" charset="0"/>
              </a:rPr>
              <a:t>Europe under Christians</a:t>
            </a:r>
            <a:endParaRPr lang="en-US" dirty="0">
              <a:latin typeface="Matura MT Script Capitals" pitchFamily="66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>
                <a:latin typeface="Matura MT Script Capitals" pitchFamily="66" charset="0"/>
              </a:rPr>
              <a:t>Scholars focused on Scriptoria</a:t>
            </a:r>
          </a:p>
          <a:p>
            <a:pPr lvl="1"/>
            <a:r>
              <a:rPr lang="en-US" dirty="0" smtClean="0">
                <a:latin typeface="Matura MT Script Capitals" pitchFamily="66" charset="0"/>
              </a:rPr>
              <a:t>Bible and Christian works</a:t>
            </a:r>
          </a:p>
          <a:p>
            <a:pPr lvl="1"/>
            <a:r>
              <a:rPr lang="en-US" dirty="0" smtClean="0">
                <a:latin typeface="Matura MT Script Capitals" pitchFamily="66" charset="0"/>
              </a:rPr>
              <a:t>Little knowledge of much else</a:t>
            </a:r>
            <a:endParaRPr lang="en-US" dirty="0">
              <a:latin typeface="Matura MT Script Capitals" pitchFamily="66" charset="0"/>
            </a:endParaRPr>
          </a:p>
        </p:txBody>
      </p:sp>
    </p:spTree>
  </p:cSld>
  <p:clrMapOvr>
    <a:masterClrMapping/>
  </p:clrMapOvr>
  <p:transition spd="slow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 tmFilter="0,0; .5, 1; 1, 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4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4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4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4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8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1243</TotalTime>
  <Words>364</Words>
  <Application>Microsoft Office PowerPoint</Application>
  <PresentationFormat>On-screen Show (4:3)</PresentationFormat>
  <Paragraphs>118</Paragraphs>
  <Slides>18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Arab Spain</vt:lpstr>
      <vt:lpstr>Background</vt:lpstr>
      <vt:lpstr>Map</vt:lpstr>
      <vt:lpstr>Spain Conquered</vt:lpstr>
      <vt:lpstr>Djabal Tarik</vt:lpstr>
      <vt:lpstr>Muslim Rule</vt:lpstr>
      <vt:lpstr>Governing</vt:lpstr>
      <vt:lpstr>A Candle in the “Dark Ages”</vt:lpstr>
      <vt:lpstr>Comparison</vt:lpstr>
      <vt:lpstr>Examples</vt:lpstr>
      <vt:lpstr>Additional Achievements</vt:lpstr>
      <vt:lpstr>Spain under Arabs </vt:lpstr>
      <vt:lpstr>Architecture - Alhambra Palace</vt:lpstr>
      <vt:lpstr>An Empire of Tolerance</vt:lpstr>
      <vt:lpstr>Decline</vt:lpstr>
      <vt:lpstr>End of Al-Andalus</vt:lpstr>
      <vt:lpstr>Video to Recap</vt:lpstr>
      <vt:lpstr>CREDITS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Clayton Ousley</dc:creator>
  <cp:lastModifiedBy>Clayton</cp:lastModifiedBy>
  <cp:revision>77</cp:revision>
  <dcterms:created xsi:type="dcterms:W3CDTF">2009-10-13T23:25:06Z</dcterms:created>
  <dcterms:modified xsi:type="dcterms:W3CDTF">2014-06-08T23:12:33Z</dcterms:modified>
</cp:coreProperties>
</file>